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87" r:id="rId4"/>
    <p:sldId id="259" r:id="rId5"/>
    <p:sldId id="288" r:id="rId6"/>
    <p:sldId id="260" r:id="rId7"/>
    <p:sldId id="289" r:id="rId8"/>
    <p:sldId id="266" r:id="rId9"/>
    <p:sldId id="265" r:id="rId10"/>
    <p:sldId id="273" r:id="rId11"/>
    <p:sldId id="271" r:id="rId12"/>
    <p:sldId id="267" r:id="rId13"/>
    <p:sldId id="268" r:id="rId14"/>
    <p:sldId id="290" r:id="rId15"/>
  </p:sldIdLst>
  <p:sldSz cx="9144000" cy="6858000" type="screen4x3"/>
  <p:notesSz cx="6735763" cy="98663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7FC85-AA96-4F7F-BAA2-7E180FE4569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AA15-DA77-46DA-87BA-C9B360C7246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8F752-98D0-498B-8F0A-4149DFB6E3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5B5C-4F77-44F9-A630-E8F2A6D47A97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AA95-73CC-48CF-90B7-51857A6FED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7CE7-90AE-48F3-AB28-E7CE0A5BEA03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4A8E5-E9E1-4B66-BC9C-8DD690CEC1E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1251-9487-4580-8840-A13BE2721B45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05C2-C018-43FA-B2E3-A455621FF07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FCFA-0378-48FF-8E6A-9667147BBE5A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470E-1529-4815-940E-E6F5C2ADDB6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1B6-E944-460C-8A0A-BBE2A8D8D0B7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0054-4F39-4501-95A5-04C76EE2824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32162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DB2C9D9-CC1B-4FD5-8E47-BE3C2CAB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DE30-C98F-4171-8EC0-D42B691C15BA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9ED4374-7FD1-47EF-BCC0-B02A6C3E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BF1FA1B-44B4-42AA-B06B-781F30AB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EC49-0B26-40A5-BF15-2075FBE614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861E-F760-4C1C-AC18-44A8FAEEDB52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0C29-993E-42D2-9163-8CF4E4C6E9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612B-FEDC-4D2E-8CD4-2151DF20DF0F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D841-B9A6-497A-B28B-43ADB4BA625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2F27C-013E-4594-8111-4715959AA06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AFB3-0F7E-402D-B715-D97F29918E7B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5373-EB17-4A3B-8D83-1B1AA4CB6E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455-CAD9-4455-8EA6-9AD2BB4E47B2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4530-40A7-423D-9435-D18847CABF4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DFCE-CFE4-4417-AA4E-25644302504D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A70E-89AB-45CC-9C8C-926A02E1FB5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2402F-DBB0-45C1-BE7B-95C1634D86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720B-CD22-486B-84BD-5EE0B67FC09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C8FDA-91A3-4192-B4AE-2BE945B0E3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8F30F-E090-4427-842B-FFBC0D31235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A180-E3F5-4FA6-8DEB-B10EB16010B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B2100-E738-4E6D-839E-F1D1A26596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5357-1A94-46D0-A1D8-44CF802EB7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B95872-462E-4906-A280-A997146DB645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SK_LOGO_NOVI_crveno_bijeli-removebg-preview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55768" y="260648"/>
            <a:ext cx="2088232" cy="478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72EA1A-D53F-4BB5-B948-AA498EC82E19}" type="datetimeFigureOut">
              <a:rPr lang="sr-Latn-CS"/>
              <a:pPr>
                <a:defRPr/>
              </a:pPr>
              <a:t>3.9.2024.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062F83-6325-42E2-B306-F99E54FFA109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2055" name="Slika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8" y="-34925"/>
            <a:ext cx="2582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9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classroomscreen.com/wv1/352e54fc-1872-40ce-abd0-441f2feb7957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arodne-novine.nn.hr/clanci/sluzbeni/2021_05_53_108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bQCD62zY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Gl0iQtBz6D_IZMlnhYJ9rg2M3b9qg4F-/view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chara.com/avata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arodne-novine.nn.hr/clanci/sluzbeni/2019_09_82_1709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arodne-novine.nn.hr/clanci/sluzbeni/2017_01_3_125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/>
              <a:t>Početak nastavne godine…</a:t>
            </a:r>
          </a:p>
        </p:txBody>
      </p:sp>
      <p:sp>
        <p:nvSpPr>
          <p:cNvPr id="4103" name="TekstniOkvir 1"/>
          <p:cNvSpPr txBox="1">
            <a:spLocks noChangeArrowheads="1"/>
          </p:cNvSpPr>
          <p:nvPr/>
        </p:nvSpPr>
        <p:spPr bwMode="auto">
          <a:xfrm>
            <a:off x="251520" y="2348880"/>
            <a:ext cx="5976664" cy="369331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kocki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hr-HR" dirty="0"/>
              <a:t>dobiješ</a:t>
            </a:r>
            <a:r>
              <a:rPr lang="en-US" dirty="0"/>
              <a:t>, </a:t>
            </a:r>
            <a:r>
              <a:rPr lang="hr-HR" dirty="0"/>
              <a:t>odgovori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</a:t>
            </a:r>
            <a:r>
              <a:rPr lang="hr-HR" dirty="0"/>
              <a:t>e!</a:t>
            </a:r>
          </a:p>
          <a:p>
            <a:endParaRPr lang="hr-HR" dirty="0"/>
          </a:p>
          <a:p>
            <a:r>
              <a:rPr lang="en-US" dirty="0"/>
              <a:t>1 -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je </a:t>
            </a:r>
            <a:r>
              <a:rPr lang="hr-HR" dirty="0"/>
              <a:t>bila </a:t>
            </a:r>
            <a:r>
              <a:rPr lang="en-US" dirty="0" err="1"/>
              <a:t>najdraža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ljeto</a:t>
            </a:r>
            <a:r>
              <a:rPr lang="en-US" dirty="0"/>
              <a:t>?</a:t>
            </a:r>
            <a:endParaRPr lang="hr-HR" dirty="0"/>
          </a:p>
          <a:p>
            <a:endParaRPr lang="hr-HR" dirty="0"/>
          </a:p>
          <a:p>
            <a:r>
              <a:rPr lang="en-US" dirty="0"/>
              <a:t>2 - S </a:t>
            </a:r>
            <a:r>
              <a:rPr lang="en-US" dirty="0" err="1"/>
              <a:t>kime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družio</a:t>
            </a:r>
            <a:r>
              <a:rPr lang="en-US" dirty="0"/>
              <a:t>/</a:t>
            </a:r>
            <a:r>
              <a:rPr lang="hr-HR" dirty="0"/>
              <a:t>druži</a:t>
            </a:r>
            <a:r>
              <a:rPr lang="en-US" dirty="0"/>
              <a:t>la ?</a:t>
            </a:r>
            <a:endParaRPr lang="hr-HR" dirty="0"/>
          </a:p>
          <a:p>
            <a:endParaRPr lang="hr-HR" dirty="0"/>
          </a:p>
          <a:p>
            <a:r>
              <a:rPr lang="en-US" dirty="0"/>
              <a:t>3</a:t>
            </a:r>
            <a:r>
              <a:rPr lang="hr-HR" dirty="0"/>
              <a:t> </a:t>
            </a:r>
            <a:r>
              <a:rPr lang="en-US" dirty="0"/>
              <a:t>-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omiljena</a:t>
            </a:r>
            <a:r>
              <a:rPr lang="en-US" dirty="0"/>
              <a:t> </a:t>
            </a:r>
            <a:r>
              <a:rPr lang="en-US" dirty="0" err="1"/>
              <a:t>slastica</a:t>
            </a:r>
            <a:r>
              <a:rPr lang="en-US" dirty="0"/>
              <a:t>/</a:t>
            </a:r>
            <a:r>
              <a:rPr lang="en-US" dirty="0" err="1"/>
              <a:t>jelo</a:t>
            </a:r>
            <a:r>
              <a:rPr lang="hr-HR" dirty="0"/>
              <a:t> ovo ljeto</a:t>
            </a:r>
            <a:r>
              <a:rPr lang="en-US" dirty="0"/>
              <a:t>?</a:t>
            </a:r>
            <a:endParaRPr lang="hr-HR" dirty="0"/>
          </a:p>
          <a:p>
            <a:endParaRPr lang="hr-HR" dirty="0"/>
          </a:p>
          <a:p>
            <a:r>
              <a:rPr lang="en-US" dirty="0"/>
              <a:t>4</a:t>
            </a:r>
            <a:r>
              <a:rPr lang="hr-HR" dirty="0"/>
              <a:t> </a:t>
            </a:r>
            <a:r>
              <a:rPr lang="en-US" dirty="0"/>
              <a:t>- </a:t>
            </a:r>
            <a:r>
              <a:rPr lang="en-US" dirty="0" err="1"/>
              <a:t>Jesi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dirty="0"/>
              <a:t> bio/</a:t>
            </a:r>
            <a:r>
              <a:rPr lang="hr-HR" dirty="0"/>
              <a:t>bi</a:t>
            </a:r>
            <a:r>
              <a:rPr lang="en-US" dirty="0"/>
              <a:t>la </a:t>
            </a:r>
            <a:r>
              <a:rPr lang="en-US" dirty="0" err="1"/>
              <a:t>negdje</a:t>
            </a:r>
            <a:r>
              <a:rPr lang="en-US" dirty="0"/>
              <a:t> van </a:t>
            </a:r>
            <a:r>
              <a:rPr lang="hr-HR" dirty="0"/>
              <a:t>svog </a:t>
            </a:r>
            <a:r>
              <a:rPr lang="en-US" dirty="0" err="1"/>
              <a:t>grada</a:t>
            </a:r>
            <a:r>
              <a:rPr lang="en-US" dirty="0"/>
              <a:t>/</a:t>
            </a:r>
            <a:r>
              <a:rPr lang="en-US" dirty="0" err="1"/>
              <a:t>države</a:t>
            </a:r>
            <a:r>
              <a:rPr lang="en-US" dirty="0"/>
              <a:t>?</a:t>
            </a:r>
            <a:endParaRPr lang="hr-HR" dirty="0"/>
          </a:p>
          <a:p>
            <a:endParaRPr lang="hr-HR" dirty="0"/>
          </a:p>
          <a:p>
            <a:r>
              <a:rPr lang="en-US" dirty="0"/>
              <a:t>5</a:t>
            </a:r>
            <a:r>
              <a:rPr lang="hr-HR" dirty="0"/>
              <a:t> </a:t>
            </a:r>
            <a:r>
              <a:rPr lang="en-US" dirty="0"/>
              <a:t>-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raduješ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hr-HR" dirty="0"/>
              <a:t>nastavnoj</a:t>
            </a:r>
            <a:r>
              <a:rPr lang="en-US" dirty="0"/>
              <a:t> </a:t>
            </a:r>
            <a:r>
              <a:rPr lang="en-US" dirty="0" err="1"/>
              <a:t>godini</a:t>
            </a:r>
            <a:r>
              <a:rPr lang="en-US" dirty="0"/>
              <a:t>?</a:t>
            </a:r>
            <a:endParaRPr lang="hr-HR" dirty="0"/>
          </a:p>
          <a:p>
            <a:endParaRPr lang="hr-HR" dirty="0"/>
          </a:p>
          <a:p>
            <a:r>
              <a:rPr lang="en-US" dirty="0"/>
              <a:t>6</a:t>
            </a:r>
            <a:r>
              <a:rPr lang="hr-HR" dirty="0"/>
              <a:t> </a:t>
            </a:r>
            <a:r>
              <a:rPr lang="en-US" dirty="0"/>
              <a:t>-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raduješ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hr-HR" dirty="0"/>
              <a:t>nastavnoj</a:t>
            </a:r>
            <a:r>
              <a:rPr lang="en-US" dirty="0"/>
              <a:t> </a:t>
            </a:r>
            <a:r>
              <a:rPr lang="en-US" dirty="0" err="1"/>
              <a:t>godini</a:t>
            </a:r>
            <a:r>
              <a:rPr lang="en-US" dirty="0"/>
              <a:t>?</a:t>
            </a:r>
            <a:endParaRPr lang="hr-HR" dirty="0"/>
          </a:p>
        </p:txBody>
      </p:sp>
      <p:pic>
        <p:nvPicPr>
          <p:cNvPr id="4104" name="Picture 8" descr="C:\Users\sk-mpovalec\AppData\Local\Microsoft\Windows\INetCache\IE\C7LMGY8B\Dice-6a.svg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05064"/>
            <a:ext cx="1080120" cy="1080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270892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ONLINE KOCKA</a:t>
            </a:r>
          </a:p>
          <a:p>
            <a:endParaRPr lang="hr-HR" b="1" dirty="0"/>
          </a:p>
          <a:p>
            <a:r>
              <a:rPr lang="hr-HR" b="1" dirty="0"/>
              <a:t>Baci kocku i odgovori na pitanje!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51520" y="1196752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3600" b="1" dirty="0"/>
              <a:t>Pravilnik o izvođenju izleta, ekskurzija i drugih odgojno-obrazovnih aktivnosti izvan škole</a:t>
            </a:r>
            <a:endParaRPr lang="hr-HR" sz="3600" b="1" dirty="0">
              <a:latin typeface="Calibri" pitchFamily="34" charset="0"/>
            </a:endParaRPr>
          </a:p>
        </p:txBody>
      </p:sp>
      <p:pic>
        <p:nvPicPr>
          <p:cNvPr id="12292" name="Picture 4" descr="C:\Users\sk-mpovalec\AppData\Local\Microsoft\Windows\INetCache\IE\NMX5RLWS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1728192" cy="1928662"/>
          </a:xfrm>
          <a:prstGeom prst="rect">
            <a:avLst/>
          </a:prstGeom>
          <a:noFill/>
        </p:spPr>
      </p:pic>
      <p:pic>
        <p:nvPicPr>
          <p:cNvPr id="5" name="Picture 6" descr="C:\Users\sk-mpovalec\AppData\Local\Microsoft\Windows\INetCache\IE\4IQLPVBU\869px-Documents_icon.svg[1]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14094">
            <a:off x="3558026" y="3114733"/>
            <a:ext cx="1626686" cy="19168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51920" y="4941168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>
                <a:solidFill>
                  <a:srgbClr val="FF0000"/>
                </a:solidFill>
              </a:rPr>
              <a:t>IZMJENE I </a:t>
            </a:r>
          </a:p>
          <a:p>
            <a:pPr lvl="0"/>
            <a:r>
              <a:rPr lang="hr-HR" dirty="0">
                <a:solidFill>
                  <a:srgbClr val="FF0000"/>
                </a:solidFill>
              </a:rPr>
              <a:t>DOPUNE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1520" y="1124744"/>
            <a:ext cx="6335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000" b="1" dirty="0">
                <a:latin typeface="Calibri" pitchFamily="34" charset="0"/>
              </a:rPr>
              <a:t>Ostale obavijesti</a:t>
            </a:r>
            <a:endParaRPr lang="hr-HR" sz="4000" b="1" dirty="0"/>
          </a:p>
        </p:txBody>
      </p:sp>
      <p:sp>
        <p:nvSpPr>
          <p:cNvPr id="3" name="TekstniOkvir 1"/>
          <p:cNvSpPr txBox="1">
            <a:spLocks noChangeArrowheads="1"/>
          </p:cNvSpPr>
          <p:nvPr/>
        </p:nvSpPr>
        <p:spPr bwMode="auto">
          <a:xfrm>
            <a:off x="251520" y="2420888"/>
            <a:ext cx="5040560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/>
              <a:t> epidemiološka situacija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izostanici i ispričnice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obveze redara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prehrana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osiguranje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učenici putnici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izvannastavne aktivnosti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razredni, školski, međunarodni projekti</a:t>
            </a:r>
          </a:p>
        </p:txBody>
      </p:sp>
      <p:pic>
        <p:nvPicPr>
          <p:cNvPr id="4" name="Picture 3" descr="KAKO SE PONAŠATI U ŠKOLI I RAZREDU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340767"/>
            <a:ext cx="3384376" cy="47876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95536" y="1052736"/>
            <a:ext cx="6335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800" b="1" dirty="0">
                <a:latin typeface="Calibri" pitchFamily="34" charset="0"/>
              </a:rPr>
              <a:t>Razredna pravila</a:t>
            </a:r>
          </a:p>
        </p:txBody>
      </p:sp>
      <p:sp>
        <p:nvSpPr>
          <p:cNvPr id="6" name="TekstniOkvir 1"/>
          <p:cNvSpPr txBox="1">
            <a:spLocks noChangeArrowheads="1"/>
          </p:cNvSpPr>
          <p:nvPr/>
        </p:nvSpPr>
        <p:spPr bwMode="auto">
          <a:xfrm>
            <a:off x="611560" y="2348880"/>
            <a:ext cx="7488832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/>
              <a:t> učenici u skupinama detektiraju koja ponašanja žele, a koja ne žele u razredu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izrađuju poster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ponašanja rangiraju od najmanje važnog do najvažnijeg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učitelj na ploču ispisuje željena i neželjena ponašanja s bodovima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učenici izrađuju minipostere s 5 ponašanja (s najviše bodova) koja žele i 5 ponašanja (s najviše bodova) koja ne žele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svaki miniposter sadrži jedno ponašanje koja učitelj objesi u razredu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druga mogućnost jest da se ponašanja ispišu na balone koji se postave u razredu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95536" y="1052736"/>
            <a:ext cx="6335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800" b="1" dirty="0">
                <a:latin typeface="Calibri" pitchFamily="34" charset="0"/>
              </a:rPr>
              <a:t>Razredna pravila</a:t>
            </a:r>
          </a:p>
        </p:txBody>
      </p:sp>
      <p:sp>
        <p:nvSpPr>
          <p:cNvPr id="6" name="TekstniOkvir 1"/>
          <p:cNvSpPr txBox="1">
            <a:spLocks noChangeArrowheads="1"/>
          </p:cNvSpPr>
          <p:nvPr/>
        </p:nvSpPr>
        <p:spPr bwMode="auto">
          <a:xfrm>
            <a:off x="611560" y="2348880"/>
            <a:ext cx="7488832" cy="31700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/>
              <a:t> svaka skupina dobiva jedno ponašanje koje ne žele</a:t>
            </a:r>
          </a:p>
          <a:p>
            <a:pPr>
              <a:buBlip>
                <a:blip r:embed="rId2"/>
              </a:buBlip>
            </a:pPr>
            <a:r>
              <a:rPr lang="hr-HR" sz="2000" dirty="0"/>
              <a:t> moraju na temelju tog ponašanja osmisliti pravilo ponašanja koje će biti u napisano u afirmativnom obliku</a:t>
            </a:r>
          </a:p>
          <a:p>
            <a:endParaRPr lang="hr-HR" sz="2000" b="1" u="sng" dirty="0"/>
          </a:p>
          <a:p>
            <a:r>
              <a:rPr lang="hr-HR" sz="2000" b="1" u="sng" dirty="0"/>
              <a:t>Primjer</a:t>
            </a:r>
          </a:p>
          <a:p>
            <a:r>
              <a:rPr lang="hr-HR" sz="2000" dirty="0"/>
              <a:t>Neželjeno ponašanje - UPADANJE U RIJEČ</a:t>
            </a:r>
          </a:p>
          <a:p>
            <a:endParaRPr lang="hr-HR" sz="2000" dirty="0"/>
          </a:p>
          <a:p>
            <a:r>
              <a:rPr lang="hr-HR" sz="2000" dirty="0"/>
              <a:t>Pravilo: Pričekam da učenik završi misao do kraja i tek onda započinjem govoriti ja. Ako mi je teško pričekati, zapisujem misli na papir.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/>
              <a:t>Upoznajmo se…</a:t>
            </a:r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539552" y="1916832"/>
            <a:ext cx="7200800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/>
              <a:t> izradi svoj šatorčić s imenom</a:t>
            </a:r>
          </a:p>
          <a:p>
            <a:endParaRPr lang="hr-HR" sz="2000" dirty="0"/>
          </a:p>
          <a:p>
            <a:endParaRPr lang="hr-HR" sz="2000" dirty="0"/>
          </a:p>
          <a:p>
            <a:pPr marL="358775" indent="-358775">
              <a:buBlip>
                <a:blip r:embed="rId2"/>
              </a:buBlip>
            </a:pPr>
            <a:r>
              <a:rPr lang="hr-HR" sz="2000" dirty="0"/>
              <a:t>sjednimo u krug, svatko će reći svoje ime i pridjev koji    započinje prvim slovom njegova imena, sljedeći učenik mora ponoviti ime i pridjev prethodnog učenika i onda reći svoje i tako po redu…</a:t>
            </a:r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4427984" y="1916832"/>
            <a:ext cx="720080" cy="4320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sk-mpovalec\AppData\Local\Microsoft\Windows\INetCache\IE\4IQLPVBU\circle_tim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2381250" cy="225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/>
              <a:t>Što nas očekuje…</a:t>
            </a:r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348880"/>
            <a:ext cx="4824536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/>
              <a:t>zapiši raspored sati i imena učitelja i učiteljica</a:t>
            </a:r>
          </a:p>
          <a:p>
            <a:endParaRPr lang="hr-HR" sz="2000" dirty="0"/>
          </a:p>
          <a:p>
            <a:pPr>
              <a:buBlip>
                <a:blip r:embed="rId2"/>
              </a:buBlip>
            </a:pPr>
            <a:r>
              <a:rPr lang="hr-HR" sz="2000" dirty="0"/>
              <a:t> izradi tjedni planer u koji ćeš upisati svoje zadatke i obveze </a:t>
            </a:r>
          </a:p>
          <a:p>
            <a:pPr>
              <a:buBlip>
                <a:blip r:embed="rId2"/>
              </a:buBlip>
            </a:pPr>
            <a:endParaRPr lang="hr-HR" sz="2000" dirty="0"/>
          </a:p>
          <a:p>
            <a:pPr>
              <a:buBlip>
                <a:blip r:embed="rId2"/>
              </a:buBlip>
            </a:pPr>
            <a:r>
              <a:rPr lang="hr-HR" sz="2000" dirty="0"/>
              <a:t>ove nastavne godine na satovima razrednika, učenici daju svoje prijedloge</a:t>
            </a:r>
          </a:p>
        </p:txBody>
      </p:sp>
      <p:pic>
        <p:nvPicPr>
          <p:cNvPr id="17" name="Picture 16" descr="Weekly planner with cute illu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2808312" cy="3972154"/>
          </a:xfrm>
          <a:prstGeom prst="rect">
            <a:avLst/>
          </a:prstGeom>
        </p:spPr>
      </p:pic>
      <p:sp>
        <p:nvSpPr>
          <p:cNvPr id="18" name="Action Button: Document 17">
            <a:hlinkClick r:id="rId4" highlightClick="1"/>
          </p:cNvPr>
          <p:cNvSpPr/>
          <p:nvPr/>
        </p:nvSpPr>
        <p:spPr>
          <a:xfrm>
            <a:off x="3203848" y="3645024"/>
            <a:ext cx="288032" cy="36004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/>
              <a:t>Što nas očekuje…</a:t>
            </a:r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060848"/>
            <a:ext cx="7272808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/>
              <a:t> udžbenici i ostali obrazovni materijali</a:t>
            </a:r>
          </a:p>
          <a:p>
            <a:endParaRPr lang="hr-HR" sz="2000" dirty="0"/>
          </a:p>
          <a:p>
            <a:pPr>
              <a:buBlip>
                <a:blip r:embed="rId2"/>
              </a:buBlip>
            </a:pPr>
            <a:r>
              <a:rPr lang="hr-HR" sz="2000" dirty="0"/>
              <a:t> tableti i SIM kartice</a:t>
            </a:r>
          </a:p>
          <a:p>
            <a:pPr>
              <a:buBlip>
                <a:blip r:embed="rId2"/>
              </a:buBlip>
            </a:pPr>
            <a:endParaRPr lang="hr-HR" sz="2000" dirty="0"/>
          </a:p>
          <a:p>
            <a:pPr>
              <a:buBlip>
                <a:blip r:embed="rId2"/>
              </a:buBlip>
            </a:pPr>
            <a:r>
              <a:rPr lang="hr-HR" sz="2000" dirty="0"/>
              <a:t> učenici izrađuju svog avatara </a:t>
            </a:r>
          </a:p>
          <a:p>
            <a:pPr>
              <a:buBlip>
                <a:blip r:embed="rId2"/>
              </a:buBlip>
            </a:pPr>
            <a:endParaRPr lang="hr-HR" sz="2000" dirty="0"/>
          </a:p>
          <a:p>
            <a:pPr>
              <a:buBlip>
                <a:blip r:embed="rId2"/>
              </a:buBlip>
            </a:pPr>
            <a:r>
              <a:rPr lang="hr-HR" sz="2000" dirty="0"/>
              <a:t> isprintani avatari mogu činiti prvu razrednu fotografiju</a:t>
            </a:r>
          </a:p>
        </p:txBody>
      </p:sp>
      <p:sp>
        <p:nvSpPr>
          <p:cNvPr id="8" name="Action Button: Information 7">
            <a:hlinkClick r:id="rId3" highlightClick="1"/>
          </p:cNvPr>
          <p:cNvSpPr/>
          <p:nvPr/>
        </p:nvSpPr>
        <p:spPr>
          <a:xfrm>
            <a:off x="4283968" y="3356992"/>
            <a:ext cx="36004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C:\Users\sk-mpovalec\AppData\Local\Microsoft\Windows\INetCache\IE\NMX5RLWS\pixton-class-photo-year-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365104"/>
            <a:ext cx="4464496" cy="2190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3CB2FCC8-96AC-5526-5763-337246C78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1" y="1024720"/>
            <a:ext cx="8244917" cy="583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/>
              <a:t>Kućni red škole…</a:t>
            </a:r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060848"/>
            <a:ext cx="7272808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/>
              <a:t> pravila ponašanja</a:t>
            </a:r>
          </a:p>
          <a:p>
            <a:pPr>
              <a:buBlip>
                <a:blip r:embed="rId2"/>
              </a:buBlip>
            </a:pPr>
            <a:endParaRPr lang="hr-HR" sz="2000" dirty="0"/>
          </a:p>
          <a:p>
            <a:pPr>
              <a:buBlip>
                <a:blip r:embed="rId2"/>
              </a:buBlip>
            </a:pPr>
            <a:r>
              <a:rPr lang="hr-HR" sz="2000" dirty="0"/>
              <a:t> odnos prema učiteljima i ostalom osoblju škole</a:t>
            </a:r>
          </a:p>
          <a:p>
            <a:pPr>
              <a:buBlip>
                <a:blip r:embed="rId2"/>
              </a:buBlip>
            </a:pPr>
            <a:endParaRPr lang="hr-HR" sz="2000" dirty="0"/>
          </a:p>
          <a:p>
            <a:pPr>
              <a:buBlip>
                <a:blip r:embed="rId2"/>
              </a:buBlip>
            </a:pPr>
            <a:r>
              <a:rPr lang="hr-HR" sz="2000" dirty="0"/>
              <a:t> odnos prema drugim učenicima</a:t>
            </a:r>
          </a:p>
          <a:p>
            <a:pPr>
              <a:buBlip>
                <a:blip r:embed="rId2"/>
              </a:buBlip>
            </a:pPr>
            <a:endParaRPr lang="hr-HR" sz="2000" dirty="0"/>
          </a:p>
          <a:p>
            <a:pPr>
              <a:buBlip>
                <a:blip r:embed="rId2"/>
              </a:buBlip>
            </a:pPr>
            <a:r>
              <a:rPr lang="hr-HR" sz="2000" dirty="0"/>
              <a:t> odnos prema vlastitim stvarima</a:t>
            </a:r>
          </a:p>
        </p:txBody>
      </p:sp>
      <p:pic>
        <p:nvPicPr>
          <p:cNvPr id="5123" name="Picture 3" descr="C:\Users\sk-mpovalec\AppData\Local\Microsoft\Windows\INetCache\IE\C7LMGY8B\5585845024_5352285322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312990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528" y="1124744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>
                <a:latin typeface="Calibri" pitchFamily="34" charset="0"/>
              </a:rPr>
              <a:t>Pravilnik o načinima, postupcima i elementima vrednovanja učenika u osnovnoj školi</a:t>
            </a:r>
          </a:p>
        </p:txBody>
      </p:sp>
      <p:pic>
        <p:nvPicPr>
          <p:cNvPr id="14343" name="Picture 7" descr="C:\Users\sk-mpovalec\AppData\Local\Microsoft\Windows\INetCache\IE\2OO1XIW5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2843">
            <a:off x="3222359" y="3260074"/>
            <a:ext cx="1781625" cy="1988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5536" y="1196752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>
                <a:latin typeface="Calibri" pitchFamily="34" charset="0"/>
              </a:rPr>
              <a:t>Ocjenjivanje vladanja učenika</a:t>
            </a:r>
            <a:endParaRPr lang="hr-HR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293096"/>
            <a:ext cx="2458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>
                <a:solidFill>
                  <a:srgbClr val="FFC000"/>
                </a:solidFill>
                <a:latin typeface="Calibri" pitchFamily="34" charset="0"/>
              </a:rPr>
              <a:t>UZORNO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3356992"/>
            <a:ext cx="2091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FFC000"/>
                </a:solidFill>
                <a:latin typeface="Calibri" pitchFamily="34" charset="0"/>
              </a:rPr>
              <a:t>DOBRO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564904"/>
            <a:ext cx="1441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FFC000"/>
                </a:solidFill>
                <a:latin typeface="Calibri" pitchFamily="34" charset="0"/>
              </a:rPr>
              <a:t>LOŠE</a:t>
            </a:r>
          </a:p>
          <a:p>
            <a:endParaRPr lang="hr-HR" dirty="0"/>
          </a:p>
        </p:txBody>
      </p:sp>
      <p:pic>
        <p:nvPicPr>
          <p:cNvPr id="4098" name="Picture 2" descr="C:\Users\sk-mpovalec\AppData\Local\Microsoft\Windows\INetCache\IE\NMX5RLWS\traffic_light_PNG5625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2882883" cy="3809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utnik 2"/>
          <p:cNvSpPr>
            <a:spLocks noChangeArrowheads="1"/>
          </p:cNvSpPr>
          <p:nvPr/>
        </p:nvSpPr>
        <p:spPr bwMode="auto">
          <a:xfrm>
            <a:off x="395536" y="1196752"/>
            <a:ext cx="6336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>
                <a:latin typeface="Calibri" pitchFamily="34" charset="0"/>
              </a:rPr>
              <a:t>Pravilnik o kriterijima za izricanje pedagoških mjera</a:t>
            </a:r>
          </a:p>
        </p:txBody>
      </p:sp>
      <p:pic>
        <p:nvPicPr>
          <p:cNvPr id="19461" name="Picture 5" descr="C:\Users\sk-mpovalec\AppData\Local\Microsoft\Windows\INetCache\IE\NMX5RLWS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1806653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453</Words>
  <Application>Microsoft Office PowerPoint</Application>
  <PresentationFormat>Prikaz na zaslonu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Zadani dizajn</vt:lpstr>
      <vt:lpstr>Custom Design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FACTORY</dc:creator>
  <cp:lastModifiedBy>Melita Povalec</cp:lastModifiedBy>
  <cp:revision>51</cp:revision>
  <dcterms:created xsi:type="dcterms:W3CDTF">2012-09-03T05:34:44Z</dcterms:created>
  <dcterms:modified xsi:type="dcterms:W3CDTF">2024-09-03T09:17:59Z</dcterms:modified>
</cp:coreProperties>
</file>